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19"/>
  </p:notesMasterIdLst>
  <p:handoutMasterIdLst>
    <p:handoutMasterId r:id="rId20"/>
  </p:handoutMasterIdLst>
  <p:sldIdLst>
    <p:sldId id="282" r:id="rId5"/>
    <p:sldId id="291" r:id="rId6"/>
    <p:sldId id="298" r:id="rId7"/>
    <p:sldId id="283" r:id="rId8"/>
    <p:sldId id="303" r:id="rId9"/>
    <p:sldId id="304" r:id="rId10"/>
    <p:sldId id="305" r:id="rId11"/>
    <p:sldId id="306" r:id="rId12"/>
    <p:sldId id="309" r:id="rId13"/>
    <p:sldId id="307" r:id="rId14"/>
    <p:sldId id="308" r:id="rId15"/>
    <p:sldId id="299" r:id="rId16"/>
    <p:sldId id="285" r:id="rId17"/>
    <p:sldId id="296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73A0DAA-6AF3-43AB-8588-CEC1D06C72B9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28" autoAdjust="0"/>
    <p:restoredTop sz="94631" autoAdjust="0"/>
  </p:normalViewPr>
  <p:slideViewPr>
    <p:cSldViewPr snapToGrid="0">
      <p:cViewPr varScale="1">
        <p:scale>
          <a:sx n="66" d="100"/>
          <a:sy n="66" d="100"/>
        </p:scale>
        <p:origin x="672" y="7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0" d="100"/>
          <a:sy n="60" d="100"/>
        </p:scale>
        <p:origin x="2424" y="4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1077DB-935E-4A0A-947A-D283B9F9F452}" type="datetimeFigureOut">
              <a:rPr lang="en-US" smtClean="0"/>
              <a:t>24/09/2020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2C0B10-7CAE-41E4-AB02-7E8B1FF2B89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9EC30E-1A71-4188-9BE7-E2A64929A436}" type="datetimeFigureOut">
              <a:rPr lang="en-US" noProof="0" smtClean="0"/>
              <a:t>24/09/2020</a:t>
            </a:fld>
            <a:endParaRPr lang="en-US" noProof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30193B-564F-4854-8A52-728F3FB19C85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603816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1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861513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10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8889428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11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6324133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12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5273944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13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6515631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14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1896101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2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0071573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3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8764381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4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4962495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5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1530754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6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9725347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7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2708526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8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5675888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9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6041225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Sma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">
            <a:extLst>
              <a:ext uri="{FF2B5EF4-FFF2-40B4-BE49-F238E27FC236}">
                <a16:creationId xmlns:a16="http://schemas.microsoft.com/office/drawing/2014/main" id="{837F9836-5B23-424D-8C60-AC02A8512A4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980476" y="0"/>
            <a:ext cx="2211524" cy="6858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6990" y="4346296"/>
            <a:ext cx="6798250" cy="1674470"/>
          </a:xfrm>
        </p:spPr>
        <p:txBody>
          <a:bodyPr anchor="b"/>
          <a:lstStyle>
            <a:lvl1pPr algn="r">
              <a:lnSpc>
                <a:spcPts val="5000"/>
              </a:lnSpc>
              <a:defRPr sz="6000" b="1" cap="all" spc="-3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11904" y="4650539"/>
            <a:ext cx="3401478" cy="1192038"/>
          </a:xfrm>
          <a:solidFill>
            <a:schemeClr val="tx1"/>
          </a:solidFill>
        </p:spPr>
        <p:txBody>
          <a:bodyPr lIns="252000" tIns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smtClean="0"/>
              <a:t>Click to edit Master subtitle style</a:t>
            </a:r>
            <a:endParaRPr lang="en-US" noProof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34038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F94EB5D3-F8CB-4E76-8D7E-FF441818EEC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9198000" cy="360000"/>
          </a:xfrm>
        </p:spPr>
        <p:txBody>
          <a:bodyPr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1512000"/>
            <a:ext cx="291600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A38E24-EB1C-472F-B631-5DF32F9C4CF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72900" y="1511476"/>
            <a:ext cx="2916000" cy="4679249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5B4A252E-78C9-4F76-98A4-A4B580AD072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13800" y="1511475"/>
            <a:ext cx="2916000" cy="4679250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4BCA97-F31B-451D-82F8-6E000DF2118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17AAC4-A657-4D75-A527-0307AFF2B17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543880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9D7ACCB5-9A86-4F46-89E2-B79F48C9EC1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9198000" cy="360000"/>
          </a:xfrm>
        </p:spPr>
        <p:txBody>
          <a:bodyPr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1512000"/>
            <a:ext cx="176400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290450" y="1512000"/>
            <a:ext cx="1764000" cy="4679250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48900" y="1512000"/>
            <a:ext cx="1764000" cy="4679250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07350" y="1507535"/>
            <a:ext cx="1764000" cy="4679250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865800" y="1507535"/>
            <a:ext cx="1764000" cy="4683715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09234E-176D-4BBF-9391-7B6F018C51A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A8293F-A5B5-4FCC-BF27-A25B1BAFF245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748372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10727B06-56A8-44A2-B6C2-9ED183D107F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9198116" cy="360000"/>
          </a:xfrm>
        </p:spPr>
        <p:txBody>
          <a:bodyPr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CCB8C2-B6A2-4C69-8D3A-57420A034BA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801980-CBAE-4A50-886D-54D7BB2E1947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EDF756E-F310-4229-ACDD-055D299A95FB}"/>
              </a:ext>
            </a:extLst>
          </p:cNvPr>
          <p:cNvSpPr/>
          <p:nvPr userDrawn="1"/>
        </p:nvSpPr>
        <p:spPr>
          <a:xfrm>
            <a:off x="6297105" y="424206"/>
            <a:ext cx="5505254" cy="573149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5951D2-91DB-40E7-95D5-4B372602DEB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07666241-4AF6-458A-A571-6C6C291D72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32775" y="3639199"/>
            <a:ext cx="5053936" cy="1192038"/>
          </a:xfrm>
          <a:solidFill>
            <a:schemeClr val="bg1"/>
          </a:solidFill>
        </p:spPr>
        <p:txBody>
          <a:bodyPr lIns="252000" tIns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smtClean="0"/>
              <a:t>Click to edit Master subtitle style</a:t>
            </a:r>
            <a:endParaRPr lang="en-US" noProof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F4F2BBF-F210-4954-9C73-A0030AACDD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32775" y="993303"/>
            <a:ext cx="5053936" cy="2513468"/>
          </a:xfrm>
        </p:spPr>
        <p:txBody>
          <a:bodyPr/>
          <a:lstStyle>
            <a:lvl1pPr>
              <a:defRPr sz="5400" cap="none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277791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D1EE834-4B70-4715-8346-1C0298347EE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1046375"/>
            <a:ext cx="9198000" cy="5130588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800888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AE43F4C-1A64-4197-A44B-E6EB874E243B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32000" y="1046376"/>
            <a:ext cx="4435831" cy="5130588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D7B3F5B8-DC28-4878-AC9F-D434D7542D8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5194169" y="1046376"/>
            <a:ext cx="4435831" cy="5130588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74397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CB97B01E-88B2-448F-BD96-A1AAFA39AC1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32000" y="1068420"/>
            <a:ext cx="4434840" cy="823912"/>
          </a:xfrm>
          <a:solidFill>
            <a:schemeClr val="tx1"/>
          </a:solidFill>
        </p:spPr>
        <p:txBody>
          <a:bodyPr anchor="ctr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40BADDE2-4EE6-41B4-804C-EBF680128B40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5195160" y="1068420"/>
            <a:ext cx="4434840" cy="823912"/>
          </a:xfrm>
          <a:solidFill>
            <a:schemeClr val="tx1"/>
          </a:solidFill>
        </p:spPr>
        <p:txBody>
          <a:bodyPr anchor="ctr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BB0A14E0-899D-4594-BC9E-AE89BF0D3A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32001" y="2096752"/>
            <a:ext cx="4434840" cy="4092911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2C699014-D902-4E9A-80CD-8D2BCFE67097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5195160" y="2096752"/>
            <a:ext cx="4434840" cy="4092911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634682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32000" y="6356350"/>
            <a:ext cx="4114800" cy="365125"/>
          </a:xfrm>
        </p:spPr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C67C685-BABE-4B77-8C5E-B39B093D3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1" y="457200"/>
            <a:ext cx="3159612" cy="1600200"/>
          </a:xfrm>
        </p:spPr>
        <p:txBody>
          <a:bodyPr anchor="b"/>
          <a:lstStyle>
            <a:lvl1pPr>
              <a:defRPr sz="2800"/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0B6B7795-36CC-459B-AE8B-7FB2F40AF37C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432001" y="2057400"/>
            <a:ext cx="3159612" cy="4126584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F53EF1-D412-467C-B7CE-30536F140AE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770722" y="457201"/>
            <a:ext cx="6023727" cy="5726784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7200053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32000" y="6356350"/>
            <a:ext cx="4114800" cy="365125"/>
          </a:xfrm>
        </p:spPr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C67C685-BABE-4B77-8C5E-B39B093D3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1" y="457200"/>
            <a:ext cx="3159612" cy="1600200"/>
          </a:xfrm>
        </p:spPr>
        <p:txBody>
          <a:bodyPr anchor="b"/>
          <a:lstStyle>
            <a:lvl1pPr>
              <a:defRPr sz="2800"/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0B6B7795-36CC-459B-AE8B-7FB2F40AF37C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432001" y="2057400"/>
            <a:ext cx="3159612" cy="4126584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10319378-269C-406E-9B84-FCF22DA02EF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788021" y="457201"/>
            <a:ext cx="5949868" cy="572678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214724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37796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54ED587-2D2F-4D3F-B55B-C64465AB4EC5}"/>
              </a:ext>
            </a:extLst>
          </p:cNvPr>
          <p:cNvSpPr/>
          <p:nvPr userDrawn="1"/>
        </p:nvSpPr>
        <p:spPr>
          <a:xfrm>
            <a:off x="69274" y="66963"/>
            <a:ext cx="9911201" cy="672734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6990" y="4346296"/>
            <a:ext cx="6798250" cy="1674470"/>
          </a:xfrm>
        </p:spPr>
        <p:txBody>
          <a:bodyPr anchor="b"/>
          <a:lstStyle>
            <a:lvl1pPr algn="r">
              <a:lnSpc>
                <a:spcPts val="5000"/>
              </a:lnSpc>
              <a:defRPr sz="6000" b="1" cap="all" spc="-3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26418" y="4650539"/>
            <a:ext cx="2456210" cy="1192038"/>
          </a:xfrm>
          <a:solidFill>
            <a:schemeClr val="bg1"/>
          </a:solidFill>
        </p:spPr>
        <p:txBody>
          <a:bodyPr lIns="252000" tIns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smtClean="0"/>
              <a:t>Click to edit Master subtitle style</a:t>
            </a:r>
            <a:endParaRPr lang="en-US" noProof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98A99C-9485-48F0-8E1E-227AD1348A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1811559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310D190-B83D-438A-91BC-470C41B22A2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397670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Large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">
            <a:extLst>
              <a:ext uri="{FF2B5EF4-FFF2-40B4-BE49-F238E27FC236}">
                <a16:creationId xmlns:a16="http://schemas.microsoft.com/office/drawing/2014/main" id="{069FFAE5-B16E-4571-88F7-52FA5354B1A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9273" y="63691"/>
            <a:ext cx="9911201" cy="6727346"/>
          </a:xfrm>
          <a:solidFill>
            <a:schemeClr val="tx1">
              <a:lumMod val="75000"/>
              <a:lumOff val="2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6990" y="4346296"/>
            <a:ext cx="6798250" cy="1674470"/>
          </a:xfrm>
        </p:spPr>
        <p:txBody>
          <a:bodyPr anchor="b"/>
          <a:lstStyle>
            <a:lvl1pPr algn="r">
              <a:lnSpc>
                <a:spcPts val="5000"/>
              </a:lnSpc>
              <a:defRPr sz="6000" b="1" cap="all" spc="-3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26418" y="4650539"/>
            <a:ext cx="2456210" cy="1192038"/>
          </a:xfrm>
          <a:solidFill>
            <a:schemeClr val="bg1"/>
          </a:solidFill>
        </p:spPr>
        <p:txBody>
          <a:bodyPr lIns="252000" tIns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smtClean="0"/>
              <a:t>Click to edit Master subtitle style</a:t>
            </a:r>
            <a:endParaRPr lang="en-US" noProof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98A99C-9485-48F0-8E1E-227AD1348A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947389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1">
            <a:extLst>
              <a:ext uri="{FF2B5EF4-FFF2-40B4-BE49-F238E27FC236}">
                <a16:creationId xmlns:a16="http://schemas.microsoft.com/office/drawing/2014/main" id="{1599E2D7-24B3-4D66-9AFB-83C1AEC4DBBB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9980476" y="0"/>
            <a:ext cx="2211524" cy="6192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45086" y="1807950"/>
            <a:ext cx="5184913" cy="432000"/>
          </a:xfrm>
        </p:spPr>
        <p:txBody>
          <a:bodyPr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444886" y="2383950"/>
            <a:ext cx="5184913" cy="360000"/>
          </a:xfrm>
        </p:spPr>
        <p:txBody>
          <a:bodyPr/>
          <a:lstStyle>
            <a:lvl1pPr marL="0" indent="0" algn="r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445000" y="2908300"/>
            <a:ext cx="5184800" cy="3283700"/>
          </a:xfrm>
          <a:solidFill>
            <a:schemeClr val="bg1"/>
          </a:solidFill>
        </p:spPr>
        <p:txBody>
          <a:bodyPr lIns="180000" tIns="252000" rIns="252000"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DA1E79-BA17-41C5-98B7-CFBC5859A51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50103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823393" y="1343906"/>
            <a:ext cx="3736800" cy="3933645"/>
          </a:xfrm>
          <a:solidFill>
            <a:schemeClr val="bg1"/>
          </a:solidFill>
        </p:spPr>
        <p:txBody>
          <a:bodyPr lIns="180000" tIns="180000" rIns="18000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DA1E79-BA17-41C5-98B7-CFBC5859A51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492C2A1D-F7BD-46B6-BC01-15D365ACD50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560193" y="1344803"/>
            <a:ext cx="3737526" cy="3933645"/>
          </a:xfrm>
          <a:solidFill>
            <a:schemeClr val="tx1">
              <a:lumMod val="75000"/>
              <a:lumOff val="2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F4F1543-153D-4F77-A4A9-C9BBA1C20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9131100" cy="432000"/>
          </a:xfrm>
        </p:spPr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9FAA210E-391A-499A-89D5-F222045FD1A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6895900" cy="360000"/>
          </a:xfrm>
        </p:spPr>
        <p:txBody>
          <a:bodyPr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23471979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E4633398-8EC3-417B-BEA6-101D8F22467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9198000" cy="360000"/>
          </a:xfrm>
        </p:spPr>
        <p:txBody>
          <a:bodyPr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mparison Left Placeholder 1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32000" y="1432296"/>
            <a:ext cx="4500000" cy="527076"/>
          </a:xfrm>
          <a:solidFill>
            <a:schemeClr val="tx1"/>
          </a:solidFill>
        </p:spPr>
        <p:txBody>
          <a:bodyPr lIns="180000" tIns="36000" anchor="ctr"/>
          <a:lstStyle>
            <a:lvl1pPr marL="0" indent="0">
              <a:buNone/>
              <a:defRPr sz="2400" b="1" spc="-15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32000" y="2023668"/>
            <a:ext cx="4500000" cy="4168332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Comparison Left Placeholder 2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29800" y="1433105"/>
            <a:ext cx="4500000" cy="525283"/>
          </a:xfrm>
          <a:solidFill>
            <a:schemeClr val="tx1"/>
          </a:solidFill>
        </p:spPr>
        <p:txBody>
          <a:bodyPr lIns="180000" tIns="36000" anchor="ctr"/>
          <a:lstStyle>
            <a:lvl1pPr marL="0" indent="0">
              <a:buNone/>
              <a:defRPr sz="2400" b="1" spc="-15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29800" y="2020359"/>
            <a:ext cx="4500000" cy="4170891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099557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99200" y="432000"/>
            <a:ext cx="5472113" cy="5759250"/>
          </a:xfrm>
          <a:solidFill>
            <a:schemeClr val="tx1">
              <a:lumMod val="75000"/>
              <a:lumOff val="2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875314" y="5096632"/>
            <a:ext cx="2028686" cy="1094618"/>
          </a:xfrm>
        </p:spPr>
        <p:txBody>
          <a:bodyPr anchor="b"/>
          <a:lstStyle>
            <a:lvl1pPr marL="0" indent="0" algn="r">
              <a:buNone/>
              <a:defRPr i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Enter your caption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5951D2-91DB-40E7-95D5-4B372602DEB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6EFF903-F1F3-440A-B12C-9FD51606B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9877846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174360" y="2112793"/>
            <a:ext cx="6798250" cy="1674470"/>
          </a:xfrm>
        </p:spPr>
        <p:txBody>
          <a:bodyPr anchor="ctr"/>
          <a:lstStyle>
            <a:lvl1pPr algn="ctr">
              <a:lnSpc>
                <a:spcPct val="100000"/>
              </a:lnSpc>
              <a:defRPr sz="6000" b="1" cap="all" spc="-3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noProof="0"/>
              <a:t>Thank you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CA3EFDD3-A9D2-4EB6-BB2A-F6999D9F7EA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174361" y="4035727"/>
            <a:ext cx="3329850" cy="382887"/>
          </a:xfrm>
        </p:spPr>
        <p:txBody>
          <a:bodyPr/>
          <a:lstStyle>
            <a:lvl1pPr marL="0" indent="0" algn="r">
              <a:buNone/>
              <a:defRPr sz="2400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61ED1F7-B623-43D9-9BDA-8808C5CFAFF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62268" y="4150118"/>
            <a:ext cx="2910342" cy="238016"/>
          </a:xfrm>
        </p:spPr>
        <p:txBody>
          <a:bodyPr/>
          <a:lstStyle>
            <a:lvl1pPr marL="0" indent="0" algn="l">
              <a:buNone/>
              <a:defRPr sz="1400" i="1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Phone Number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E27366FC-4115-4122-9CE2-5FA9D424AD5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62268" y="4540691"/>
            <a:ext cx="2910342" cy="238016"/>
          </a:xfrm>
        </p:spPr>
        <p:txBody>
          <a:bodyPr/>
          <a:lstStyle>
            <a:lvl1pPr marL="0" indent="0" algn="l">
              <a:buNone/>
              <a:defRPr sz="1400" i="1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Email or Social Media Handle</a:t>
            </a: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DEB36829-2F8B-4E22-AB6D-4111D18AF84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62268" y="4931263"/>
            <a:ext cx="2910342" cy="238016"/>
          </a:xfrm>
        </p:spPr>
        <p:txBody>
          <a:bodyPr/>
          <a:lstStyle>
            <a:lvl1pPr marL="0" indent="0" algn="l">
              <a:buNone/>
              <a:defRPr sz="1400" i="1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Company Website</a:t>
            </a:r>
          </a:p>
        </p:txBody>
      </p:sp>
    </p:spTree>
    <p:extLst>
      <p:ext uri="{BB962C8B-B14F-4D97-AF65-F5344CB8AC3E}">
        <p14:creationId xmlns:p14="http://schemas.microsoft.com/office/powerpoint/2010/main" val="31890100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E97A9A62-1AA6-47A9-A1A0-54196823744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9198116" cy="360000"/>
          </a:xfrm>
        </p:spPr>
        <p:txBody>
          <a:bodyPr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FE0EB3-0FF4-4285-B9D3-90A5751B7B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42953D-28FC-41B5-A1BB-BB3BA7CA40B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32C8D0EF-1DB6-4ADC-8F31-5AE53BF5EAF4}"/>
              </a:ext>
            </a:extLst>
          </p:cNvPr>
          <p:cNvSpPr/>
          <p:nvPr userDrawn="1"/>
        </p:nvSpPr>
        <p:spPr>
          <a:xfrm>
            <a:off x="69274" y="66963"/>
            <a:ext cx="9911201" cy="67273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2F208ED-79A0-4B2C-A5EE-9D27466BCA3F}"/>
              </a:ext>
            </a:extLst>
          </p:cNvPr>
          <p:cNvSpPr/>
          <p:nvPr userDrawn="1"/>
        </p:nvSpPr>
        <p:spPr>
          <a:xfrm>
            <a:off x="11407775" y="6356350"/>
            <a:ext cx="784225" cy="3651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9198116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noProof="0"/>
              <a:t>Click to edit page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2000"/>
            <a:ext cx="9198116" cy="4679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2000" y="6356350"/>
            <a:ext cx="41148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 i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CA3099-A94F-4C3E-BC29-780EDD38F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47502" y="6401750"/>
            <a:ext cx="278418" cy="27432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200" i="1">
                <a:solidFill>
                  <a:schemeClr val="bg1"/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FDC6F9-37F9-4E25-AECA-D307B8421C73}"/>
              </a:ext>
            </a:extLst>
          </p:cNvPr>
          <p:cNvSpPr txBox="1"/>
          <p:nvPr userDrawn="1"/>
        </p:nvSpPr>
        <p:spPr>
          <a:xfrm>
            <a:off x="9630116" y="6346108"/>
            <a:ext cx="1662546" cy="404658"/>
          </a:xfrm>
          <a:prstGeom prst="rect">
            <a:avLst/>
          </a:prstGeom>
          <a:noFill/>
        </p:spPr>
        <p:txBody>
          <a:bodyPr wrap="square" lIns="0" tIns="36000" rIns="0" bIns="0" rtlCol="0">
            <a:spAutoFit/>
          </a:bodyPr>
          <a:lstStyle/>
          <a:p>
            <a:pPr algn="r">
              <a:lnSpc>
                <a:spcPts val="1400"/>
              </a:lnSpc>
            </a:pPr>
            <a:r>
              <a:rPr lang="en-US" sz="1600" b="1" spc="-100" baseline="0" noProof="0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WOODGROVE</a:t>
            </a:r>
            <a:r>
              <a:rPr lang="en-US" sz="1600" b="1" spc="-100" baseline="0" noProof="0" dirty="0">
                <a:solidFill>
                  <a:schemeClr val="accent1"/>
                </a:solidFill>
                <a:latin typeface="Corbel" panose="020B0503020204020204" pitchFamily="34" charset="0"/>
              </a:rPr>
              <a:t> </a:t>
            </a:r>
            <a:r>
              <a:rPr lang="en-US" sz="1600" b="1" spc="-100" baseline="0" noProof="0" dirty="0">
                <a:solidFill>
                  <a:schemeClr val="tx1"/>
                </a:solidFill>
                <a:latin typeface="Corbel" panose="020B0503020204020204" pitchFamily="34" charset="0"/>
              </a:rPr>
              <a:t>BANK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B322F68-670D-45A0-A54F-7E70BCEAED3F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69B5F15-353A-4344-8D61-F4E25AA9FB6C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FA0C0AA-FCE8-4A7F-928A-54C96BBA9053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  <p:sldLayoutId id="2147483663" r:id="rId3"/>
    <p:sldLayoutId id="2147483658" r:id="rId4"/>
    <p:sldLayoutId id="2147483665" r:id="rId5"/>
    <p:sldLayoutId id="2147483659" r:id="rId6"/>
    <p:sldLayoutId id="2147483660" r:id="rId7"/>
    <p:sldLayoutId id="2147483664" r:id="rId8"/>
    <p:sldLayoutId id="2147483650" r:id="rId9"/>
    <p:sldLayoutId id="2147483656" r:id="rId10"/>
    <p:sldLayoutId id="2147483657" r:id="rId11"/>
    <p:sldLayoutId id="2147483654" r:id="rId12"/>
    <p:sldLayoutId id="2147483666" r:id="rId13"/>
    <p:sldLayoutId id="2147483667" r:id="rId14"/>
    <p:sldLayoutId id="2147483668" r:id="rId15"/>
    <p:sldLayoutId id="2147483669" r:id="rId16"/>
    <p:sldLayoutId id="2147483670" r:id="rId17"/>
    <p:sldLayoutId id="2147483671" r:id="rId18"/>
    <p:sldLayoutId id="2147483672" r:id="rId19"/>
    <p:sldLayoutId id="2147483655" r:id="rId2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 cap="all" spc="-1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.jp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jp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.jp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E2F2BFDF-E9F2-4569-A9F2-E1FFCB7FB82D}"/>
              </a:ext>
            </a:extLst>
          </p:cNvPr>
          <p:cNvSpPr txBox="1"/>
          <p:nvPr/>
        </p:nvSpPr>
        <p:spPr>
          <a:xfrm>
            <a:off x="286990" y="3762102"/>
            <a:ext cx="1879577" cy="584194"/>
          </a:xfrm>
          <a:prstGeom prst="rect">
            <a:avLst/>
          </a:prstGeom>
          <a:noFill/>
        </p:spPr>
        <p:txBody>
          <a:bodyPr wrap="square" lIns="0" tIns="36000" rIns="0" b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sz="1600" b="1" spc="-100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Lukas Muijs</a:t>
            </a:r>
            <a:r>
              <a:rPr lang="en-US" sz="1600" b="1" spc="-100" dirty="0" smtClean="0">
                <a:solidFill>
                  <a:schemeClr val="accent1"/>
                </a:solidFill>
                <a:latin typeface="Corbel" panose="020B0503020204020204" pitchFamily="34" charset="0"/>
              </a:rPr>
              <a:t/>
            </a:r>
            <a:br>
              <a:rPr lang="en-US" sz="1600" b="1" spc="-100" dirty="0" smtClean="0">
                <a:solidFill>
                  <a:schemeClr val="accent1"/>
                </a:solidFill>
                <a:latin typeface="Corbel" panose="020B0503020204020204" pitchFamily="34" charset="0"/>
              </a:rPr>
            </a:br>
            <a:r>
              <a:rPr lang="en-US" sz="1600" b="1" spc="-100" baseline="0" dirty="0" smtClean="0">
                <a:solidFill>
                  <a:schemeClr val="tx1"/>
                </a:solidFill>
                <a:latin typeface="Corbel" panose="020B0503020204020204" pitchFamily="34" charset="0"/>
              </a:rPr>
              <a:t>Data Analytics </a:t>
            </a:r>
          </a:p>
          <a:p>
            <a:pPr>
              <a:lnSpc>
                <a:spcPts val="1400"/>
              </a:lnSpc>
            </a:pPr>
            <a:r>
              <a:rPr lang="en-US" sz="1600" b="1" spc="-100" dirty="0" smtClean="0">
                <a:latin typeface="Corbel" panose="020B0503020204020204" pitchFamily="34" charset="0"/>
              </a:rPr>
              <a:t>Part - time</a:t>
            </a:r>
            <a:r>
              <a:rPr lang="en-US" sz="1600" b="1" spc="-100" dirty="0" smtClean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endParaRPr lang="en-US" sz="1600" b="1" spc="-100" baseline="0" dirty="0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6990" y="4346296"/>
            <a:ext cx="8552210" cy="1674470"/>
          </a:xfrm>
        </p:spPr>
        <p:txBody>
          <a:bodyPr/>
          <a:lstStyle/>
          <a:p>
            <a:pPr algn="l"/>
            <a:r>
              <a:rPr lang="en-US" dirty="0" smtClean="0"/>
              <a:t>Dam tot Dam loop Analysis</a:t>
            </a:r>
            <a:endParaRPr lang="en-US" dirty="0"/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C0BA96B3-F713-41B0-A2E3-15E9039E474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29" t="-424" r="44934" b="424"/>
          <a:stretch/>
        </p:blipFill>
        <p:spPr>
          <a:xfrm>
            <a:off x="9129485" y="-29028"/>
            <a:ext cx="3062515" cy="689065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990" y="229282"/>
            <a:ext cx="2641303" cy="1497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9616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04E83-A4F0-49C5-BB01-F5773509A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1999"/>
            <a:ext cx="9219076" cy="748407"/>
          </a:xfrm>
        </p:spPr>
        <p:txBody>
          <a:bodyPr/>
          <a:lstStyle/>
          <a:p>
            <a:r>
              <a:rPr lang="en-US" cap="none" dirty="0"/>
              <a:t>Male participants cross the start line faster than female runners. 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6AC9832-FB01-464A-9824-61887B77997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447502" y="6401750"/>
            <a:ext cx="278418" cy="274324"/>
          </a:xfrm>
        </p:spPr>
        <p:txBody>
          <a:bodyPr/>
          <a:lstStyle/>
          <a:p>
            <a:fld id="{19B51A1E-902D-48AF-9020-955120F399B6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1408888"/>
            <a:ext cx="6274723" cy="4726683"/>
          </a:xfrm>
          <a:prstGeom prst="rect">
            <a:avLst/>
          </a:prstGeom>
        </p:spPr>
      </p:pic>
      <p:pic>
        <p:nvPicPr>
          <p:cNvPr id="7" name="Picture Placeholder 8">
            <a:extLst>
              <a:ext uri="{FF2B5EF4-FFF2-40B4-BE49-F238E27FC236}">
                <a16:creationId xmlns:a16="http://schemas.microsoft.com/office/drawing/2014/main" id="{804D2684-B8EF-41B8-9C43-86A9D34E655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29" r="5603"/>
          <a:stretch/>
        </p:blipFill>
        <p:spPr>
          <a:xfrm>
            <a:off x="8969433" y="0"/>
            <a:ext cx="32336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2206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04E83-A4F0-49C5-BB01-F5773509A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323934"/>
            <a:ext cx="8146735" cy="956226"/>
          </a:xfrm>
        </p:spPr>
        <p:txBody>
          <a:bodyPr/>
          <a:lstStyle/>
          <a:p>
            <a:r>
              <a:rPr lang="en-US" cap="none" dirty="0" smtClean="0"/>
              <a:t>Is </a:t>
            </a:r>
            <a:r>
              <a:rPr lang="en-US" cap="none" dirty="0"/>
              <a:t>there a difference between the average </a:t>
            </a:r>
            <a:r>
              <a:rPr lang="en-US" cap="none" dirty="0" smtClean="0"/>
              <a:t>speed of </a:t>
            </a:r>
            <a:r>
              <a:rPr lang="en-US" cap="none" dirty="0"/>
              <a:t>2019 and the other years.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6AC9832-FB01-464A-9824-61887B77997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447502" y="6401750"/>
            <a:ext cx="278418" cy="274324"/>
          </a:xfrm>
        </p:spPr>
        <p:txBody>
          <a:bodyPr/>
          <a:lstStyle/>
          <a:p>
            <a:fld id="{19B51A1E-902D-48AF-9020-955120F399B6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000" y="1280160"/>
            <a:ext cx="4522385" cy="346971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2321" y="3125585"/>
            <a:ext cx="4308479" cy="3109914"/>
          </a:xfrm>
          <a:prstGeom prst="rect">
            <a:avLst/>
          </a:prstGeom>
        </p:spPr>
      </p:pic>
      <p:pic>
        <p:nvPicPr>
          <p:cNvPr id="9" name="Picture Placeholder 9">
            <a:extLst>
              <a:ext uri="{FF2B5EF4-FFF2-40B4-BE49-F238E27FC236}">
                <a16:creationId xmlns:a16="http://schemas.microsoft.com/office/drawing/2014/main" id="{38475F7B-316A-47DC-9CBB-B074A5B5994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434" r="11673"/>
          <a:stretch/>
        </p:blipFill>
        <p:spPr>
          <a:xfrm>
            <a:off x="9069185" y="-3869"/>
            <a:ext cx="3122815" cy="6861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4655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04E83-A4F0-49C5-BB01-F5773509A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/>
              <a:t>New Libraries / tools used</a:t>
            </a:r>
            <a:endParaRPr lang="en-US" cap="non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6AC9832-FB01-464A-9824-61887B77997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447502" y="6401750"/>
            <a:ext cx="278418" cy="274324"/>
          </a:xfrm>
        </p:spPr>
        <p:txBody>
          <a:bodyPr/>
          <a:lstStyle/>
          <a:p>
            <a:fld id="{19B51A1E-902D-48AF-9020-955120F399B6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8104" y="1082792"/>
            <a:ext cx="1342987" cy="135774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711" y="2759215"/>
            <a:ext cx="2486710" cy="131402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9711" y="4559831"/>
            <a:ext cx="2449218" cy="1841919"/>
          </a:xfrm>
          <a:prstGeom prst="rect">
            <a:avLst/>
          </a:prstGeom>
        </p:spPr>
      </p:pic>
      <p:sp>
        <p:nvSpPr>
          <p:cNvPr id="18" name="Content Placeholder 4">
            <a:extLst>
              <a:ext uri="{FF2B5EF4-FFF2-40B4-BE49-F238E27FC236}">
                <a16:creationId xmlns:a16="http://schemas.microsoft.com/office/drawing/2014/main" id="{CEEB3BAE-C0B2-447C-B8BE-96C6BD84D658}"/>
              </a:ext>
            </a:extLst>
          </p:cNvPr>
          <p:cNvSpPr txBox="1">
            <a:spLocks/>
          </p:cNvSpPr>
          <p:nvPr/>
        </p:nvSpPr>
        <p:spPr>
          <a:xfrm>
            <a:off x="3062469" y="3205629"/>
            <a:ext cx="5061836" cy="190979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Wingdings" panose="05000000000000000000" pitchFamily="2" charset="2"/>
              <a:buChar char="q"/>
            </a:pPr>
            <a:r>
              <a:rPr lang="en-US" dirty="0" smtClean="0">
                <a:latin typeface="+mj-lt"/>
              </a:rPr>
              <a:t>UI Testing software but can be used to scrape dynamic websites for which the HTML code can not be accessed via requests library</a:t>
            </a:r>
          </a:p>
          <a:p>
            <a:pPr lvl="1">
              <a:buFont typeface="Wingdings" panose="05000000000000000000" pitchFamily="2" charset="2"/>
              <a:buChar char="q"/>
            </a:pPr>
            <a:endParaRPr lang="en-US" dirty="0" smtClean="0">
              <a:latin typeface="+mj-lt"/>
            </a:endParaRP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CEEB3BAE-C0B2-447C-B8BE-96C6BD84D658}"/>
              </a:ext>
            </a:extLst>
          </p:cNvPr>
          <p:cNvSpPr txBox="1">
            <a:spLocks/>
          </p:cNvSpPr>
          <p:nvPr/>
        </p:nvSpPr>
        <p:spPr>
          <a:xfrm>
            <a:off x="3062469" y="5048917"/>
            <a:ext cx="5061836" cy="190979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Wingdings" panose="05000000000000000000" pitchFamily="2" charset="2"/>
              <a:buChar char="q"/>
            </a:pPr>
            <a:r>
              <a:rPr lang="en-US" dirty="0" smtClean="0">
                <a:latin typeface="+mj-lt"/>
              </a:rPr>
              <a:t>Easy to implement visualization tool for creating mock ups of dashboards on top of your </a:t>
            </a:r>
            <a:r>
              <a:rPr lang="en-US" dirty="0" err="1" smtClean="0">
                <a:latin typeface="+mj-lt"/>
              </a:rPr>
              <a:t>juptyer</a:t>
            </a:r>
            <a:r>
              <a:rPr lang="en-US" dirty="0" smtClean="0">
                <a:latin typeface="+mj-lt"/>
              </a:rPr>
              <a:t> notebook</a:t>
            </a:r>
            <a:endParaRPr lang="en-US" dirty="0" smtClean="0">
              <a:latin typeface="+mj-lt"/>
            </a:endParaRPr>
          </a:p>
        </p:txBody>
      </p:sp>
      <p:sp>
        <p:nvSpPr>
          <p:cNvPr id="20" name="Content Placeholder 4">
            <a:extLst>
              <a:ext uri="{FF2B5EF4-FFF2-40B4-BE49-F238E27FC236}">
                <a16:creationId xmlns:a16="http://schemas.microsoft.com/office/drawing/2014/main" id="{CEEB3BAE-C0B2-447C-B8BE-96C6BD84D658}"/>
              </a:ext>
            </a:extLst>
          </p:cNvPr>
          <p:cNvSpPr txBox="1">
            <a:spLocks/>
          </p:cNvSpPr>
          <p:nvPr/>
        </p:nvSpPr>
        <p:spPr>
          <a:xfrm>
            <a:off x="3062469" y="1595097"/>
            <a:ext cx="5061836" cy="190979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Wingdings" panose="05000000000000000000" pitchFamily="2" charset="2"/>
              <a:buChar char="q"/>
            </a:pPr>
            <a:r>
              <a:rPr lang="en-US" dirty="0" smtClean="0">
                <a:latin typeface="+mj-lt"/>
              </a:rPr>
              <a:t>Geo package of library which can be used to calculate the distance between two coordinates.</a:t>
            </a:r>
          </a:p>
          <a:p>
            <a:pPr lvl="1">
              <a:buFont typeface="Wingdings" panose="05000000000000000000" pitchFamily="2" charset="2"/>
              <a:buChar char="q"/>
            </a:pPr>
            <a:endParaRPr lang="en-US" dirty="0" smtClean="0">
              <a:latin typeface="+mj-lt"/>
            </a:endParaRPr>
          </a:p>
        </p:txBody>
      </p:sp>
      <p:pic>
        <p:nvPicPr>
          <p:cNvPr id="23" name="Picture Placeholder 9">
            <a:extLst>
              <a:ext uri="{FF2B5EF4-FFF2-40B4-BE49-F238E27FC236}">
                <a16:creationId xmlns:a16="http://schemas.microsoft.com/office/drawing/2014/main" id="{38475F7B-316A-47DC-9CBB-B074A5B5994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32" r="39921"/>
          <a:stretch/>
        </p:blipFill>
        <p:spPr>
          <a:xfrm>
            <a:off x="8944488" y="0"/>
            <a:ext cx="32502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5739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 hidden="1">
            <a:extLst>
              <a:ext uri="{FF2B5EF4-FFF2-40B4-BE49-F238E27FC236}">
                <a16:creationId xmlns:a16="http://schemas.microsoft.com/office/drawing/2014/main" id="{D4D7552C-2487-44D3-B47B-039B6E9A6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SLide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86E961-B76E-423F-995E-11B31E92143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Lorem ipsum dolor sit amet, consectetur adipiscing elit.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202D98-AA1E-41BB-B94E-180311759C1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9" name="Picture Placeholder 8" descr="Running track with numbers">
            <a:extLst>
              <a:ext uri="{FF2B5EF4-FFF2-40B4-BE49-F238E27FC236}">
                <a16:creationId xmlns:a16="http://schemas.microsoft.com/office/drawing/2014/main" id="{0696A4C5-7918-4F00-8A44-96747CE8A92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tretch>
            <a:fillRect/>
          </a:stretch>
        </p:blipFill>
        <p:spPr>
          <a:xfrm>
            <a:off x="2616661" y="644136"/>
            <a:ext cx="5472113" cy="5757614"/>
          </a:xfrm>
        </p:spPr>
      </p:pic>
      <p:pic>
        <p:nvPicPr>
          <p:cNvPr id="7" name="Picture Placeholder 8">
            <a:extLst>
              <a:ext uri="{FF2B5EF4-FFF2-40B4-BE49-F238E27FC236}">
                <a16:creationId xmlns:a16="http://schemas.microsoft.com/office/drawing/2014/main" id="{804D2684-B8EF-41B8-9C43-86A9D34E655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29" r="5603"/>
          <a:stretch/>
        </p:blipFill>
        <p:spPr>
          <a:xfrm>
            <a:off x="8969433" y="0"/>
            <a:ext cx="32336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2193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F11A6B65-5A20-4F4D-ACBB-ED50132D45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9352CF6-0F22-45A8-B28B-37FAFCE5C5D6}"/>
              </a:ext>
            </a:extLst>
          </p:cNvPr>
          <p:cNvSpPr txBox="1"/>
          <p:nvPr/>
        </p:nvSpPr>
        <p:spPr>
          <a:xfrm>
            <a:off x="10251642" y="182562"/>
            <a:ext cx="1662546" cy="404658"/>
          </a:xfrm>
          <a:prstGeom prst="rect">
            <a:avLst/>
          </a:prstGeom>
          <a:noFill/>
        </p:spPr>
        <p:txBody>
          <a:bodyPr wrap="square" lIns="0" tIns="36000" rIns="0" bIns="0" rtlCol="0">
            <a:spAutoFit/>
          </a:bodyPr>
          <a:lstStyle/>
          <a:p>
            <a:pPr algn="r">
              <a:lnSpc>
                <a:spcPts val="1400"/>
              </a:lnSpc>
            </a:pPr>
            <a:r>
              <a:rPr lang="en-US" sz="1600" b="1" spc="-1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WOODGROVE</a:t>
            </a:r>
            <a:r>
              <a:rPr lang="en-US" sz="1600" b="1" spc="-100" baseline="0" dirty="0">
                <a:solidFill>
                  <a:schemeClr val="accent1"/>
                </a:solidFill>
                <a:latin typeface="Corbel" panose="020B0503020204020204" pitchFamily="34" charset="0"/>
              </a:rPr>
              <a:t> </a:t>
            </a:r>
            <a:r>
              <a:rPr lang="en-US" sz="1600" b="1" spc="-100" baseline="0" dirty="0">
                <a:solidFill>
                  <a:schemeClr val="tx1"/>
                </a:solidFill>
                <a:latin typeface="Corbel" panose="020B0503020204020204" pitchFamily="34" charset="0"/>
              </a:rPr>
              <a:t>BANK</a:t>
            </a:r>
          </a:p>
        </p:txBody>
      </p:sp>
      <p:pic>
        <p:nvPicPr>
          <p:cNvPr id="15" name="Picture Placeholder 8">
            <a:extLst>
              <a:ext uri="{FF2B5EF4-FFF2-40B4-BE49-F238E27FC236}">
                <a16:creationId xmlns:a16="http://schemas.microsoft.com/office/drawing/2014/main" id="{804D2684-B8EF-41B8-9C43-86A9D34E655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29" r="5603"/>
          <a:stretch/>
        </p:blipFill>
        <p:spPr>
          <a:xfrm>
            <a:off x="8969433" y="0"/>
            <a:ext cx="32336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6783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5083B-CC27-4F1C-AD03-E3DBEC1C9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 of Contents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5E40B9-054F-4D79-BD17-68E71C740D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003084"/>
            <a:ext cx="3736800" cy="3933645"/>
          </a:xfrm>
        </p:spPr>
        <p:txBody>
          <a:bodyPr/>
          <a:lstStyle/>
          <a:p>
            <a:r>
              <a:rPr lang="en-US" dirty="0" smtClean="0">
                <a:latin typeface="+mj-lt"/>
              </a:rPr>
              <a:t>Research questions</a:t>
            </a:r>
          </a:p>
          <a:p>
            <a:r>
              <a:rPr lang="en-US" dirty="0" smtClean="0">
                <a:latin typeface="+mj-lt"/>
              </a:rPr>
              <a:t>Facts &amp; observations</a:t>
            </a:r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Analysis</a:t>
            </a:r>
          </a:p>
          <a:p>
            <a:r>
              <a:rPr lang="en-US" dirty="0" smtClean="0">
                <a:latin typeface="+mj-lt"/>
              </a:rPr>
              <a:t>Data Gathering – essential libraries</a:t>
            </a:r>
            <a:endParaRPr lang="en-US" dirty="0">
              <a:latin typeface="+mj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D051DA-5DAD-43A7-A238-51C63BA59FEC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804D2684-B8EF-41B8-9C43-86A9D34E655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29" r="5603"/>
          <a:stretch/>
        </p:blipFill>
        <p:spPr>
          <a:xfrm>
            <a:off x="8969433" y="0"/>
            <a:ext cx="3233650" cy="6858000"/>
          </a:xfrm>
        </p:spPr>
      </p:pic>
    </p:spTree>
    <p:extLst>
      <p:ext uri="{BB962C8B-B14F-4D97-AF65-F5344CB8AC3E}">
        <p14:creationId xmlns:p14="http://schemas.microsoft.com/office/powerpoint/2010/main" val="36407016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04E83-A4F0-49C5-BB01-F5773509A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/>
              <a:t>Myths to be busted</a:t>
            </a:r>
            <a:endParaRPr lang="en-US" cap="non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A42D59-EAD6-4F95-84F1-32A30F05785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smtClean="0"/>
              <a:t>Assumptions that were made by friends (and myself) without any numerical backing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EEB3BAE-C0B2-447C-B8BE-96C6BD84D6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65498" y="1655371"/>
            <a:ext cx="8254800" cy="2520000"/>
          </a:xfrm>
        </p:spPr>
        <p:txBody>
          <a:bodyPr/>
          <a:lstStyle/>
          <a:p>
            <a:pPr marL="609600" lvl="1" indent="-342900">
              <a:buFont typeface="+mj-lt"/>
              <a:buAutoNum type="arabicPeriod"/>
            </a:pPr>
            <a:r>
              <a:rPr lang="en-US" dirty="0">
                <a:latin typeface="+mj-lt"/>
              </a:rPr>
              <a:t>Is there are relation between speed and distance the participants lives from </a:t>
            </a:r>
            <a:r>
              <a:rPr lang="en-US" dirty="0" smtClean="0">
                <a:latin typeface="+mj-lt"/>
              </a:rPr>
              <a:t>Amsterdam?</a:t>
            </a:r>
          </a:p>
          <a:p>
            <a:pPr marL="609600" lvl="1" indent="-342900">
              <a:buFont typeface="+mj-lt"/>
              <a:buAutoNum type="arabicPeriod"/>
            </a:pPr>
            <a:endParaRPr lang="en-US" dirty="0">
              <a:latin typeface="+mj-lt"/>
            </a:endParaRPr>
          </a:p>
          <a:p>
            <a:pPr marL="609600" lvl="1" indent="-342900">
              <a:buFont typeface="+mj-lt"/>
              <a:buAutoNum type="arabicPeriod"/>
            </a:pPr>
            <a:r>
              <a:rPr lang="en-US" dirty="0" smtClean="0">
                <a:latin typeface="+mj-lt"/>
              </a:rPr>
              <a:t>The longer it takes you to cross the start line after the start signal will have a negative effect on your end time.</a:t>
            </a:r>
          </a:p>
          <a:p>
            <a:pPr marL="266700" lvl="1" indent="0">
              <a:buNone/>
            </a:pPr>
            <a:endParaRPr lang="en-US" dirty="0" smtClean="0">
              <a:latin typeface="+mj-lt"/>
            </a:endParaRPr>
          </a:p>
          <a:p>
            <a:pPr marL="609600" lvl="1" indent="-342900">
              <a:buFont typeface="+mj-lt"/>
              <a:buAutoNum type="arabicPeriod" startAt="3"/>
            </a:pPr>
            <a:r>
              <a:rPr lang="en-US" dirty="0" smtClean="0">
                <a:latin typeface="+mj-lt"/>
              </a:rPr>
              <a:t>Male participants cross the start line faster than female runners. Therefore have a lower difference between gun time and real time</a:t>
            </a:r>
          </a:p>
          <a:p>
            <a:pPr marL="609600" lvl="1" indent="-342900">
              <a:buFont typeface="+mj-lt"/>
              <a:buAutoNum type="arabicPeriod" startAt="3"/>
            </a:pPr>
            <a:endParaRPr lang="en-US" dirty="0">
              <a:latin typeface="+mj-lt"/>
            </a:endParaRPr>
          </a:p>
          <a:p>
            <a:pPr marL="609600" lvl="1" indent="-342900">
              <a:buFont typeface="+mj-lt"/>
              <a:buAutoNum type="arabicPeriod" startAt="3"/>
            </a:pPr>
            <a:r>
              <a:rPr lang="en-US" dirty="0" smtClean="0">
                <a:latin typeface="+mj-lt"/>
              </a:rPr>
              <a:t>In 2019 the run was held on a very hot day. Is there a difference between the average speed of 2019 and the other years.</a:t>
            </a:r>
            <a:endParaRPr lang="en-US" dirty="0">
              <a:latin typeface="+mj-lt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6AC9832-FB01-464A-9824-61887B77997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447502" y="6401750"/>
            <a:ext cx="278418" cy="274324"/>
          </a:xfrm>
        </p:spPr>
        <p:txBody>
          <a:bodyPr/>
          <a:lstStyle/>
          <a:p>
            <a:fld id="{19B51A1E-902D-48AF-9020-955120F399B6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12" name="Picture Placeholder 8">
            <a:extLst>
              <a:ext uri="{FF2B5EF4-FFF2-40B4-BE49-F238E27FC236}">
                <a16:creationId xmlns:a16="http://schemas.microsoft.com/office/drawing/2014/main" id="{804D2684-B8EF-41B8-9C43-86A9D34E655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73" r="40693"/>
          <a:stretch/>
        </p:blipFill>
        <p:spPr>
          <a:xfrm>
            <a:off x="9160621" y="0"/>
            <a:ext cx="30341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1876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830" y="225468"/>
            <a:ext cx="8151963" cy="432000"/>
          </a:xfrm>
        </p:spPr>
        <p:txBody>
          <a:bodyPr/>
          <a:lstStyle/>
          <a:p>
            <a:pPr algn="l"/>
            <a:r>
              <a:rPr lang="en-US" cap="none" dirty="0" smtClean="0"/>
              <a:t>Dam tot Dam </a:t>
            </a:r>
            <a:r>
              <a:rPr lang="en-US" cap="none" dirty="0" smtClean="0"/>
              <a:t>loop</a:t>
            </a:r>
            <a:endParaRPr lang="en-US" sz="1800" b="0" i="1" cap="none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55C61F-C8F1-4977-8E1F-F16C0D9EA8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19528" y="785586"/>
            <a:ext cx="5341439" cy="5731328"/>
          </a:xfrm>
        </p:spPr>
        <p:txBody>
          <a:bodyPr/>
          <a:lstStyle/>
          <a:p>
            <a:pPr marL="0" indent="0">
              <a:buNone/>
            </a:pPr>
            <a:r>
              <a:rPr lang="en-US" sz="2800" b="1" dirty="0" smtClean="0">
                <a:latin typeface="+mj-lt"/>
              </a:rPr>
              <a:t>Facts: </a:t>
            </a:r>
            <a:endParaRPr lang="en-US" sz="2800" b="1" dirty="0">
              <a:latin typeface="+mj-lt"/>
            </a:endParaRPr>
          </a:p>
          <a:p>
            <a:r>
              <a:rPr lang="en-US" b="1" dirty="0" smtClean="0">
                <a:latin typeface="+mj-lt"/>
              </a:rPr>
              <a:t>First edition</a:t>
            </a:r>
            <a:r>
              <a:rPr lang="en-US" dirty="0" smtClean="0">
                <a:latin typeface="+mj-lt"/>
              </a:rPr>
              <a:t>: 1985 </a:t>
            </a:r>
          </a:p>
          <a:p>
            <a:r>
              <a:rPr lang="en-US" b="1" dirty="0" smtClean="0">
                <a:latin typeface="+mj-lt"/>
              </a:rPr>
              <a:t>When: </a:t>
            </a:r>
            <a:r>
              <a:rPr lang="en-US" dirty="0" smtClean="0">
                <a:latin typeface="+mj-lt"/>
              </a:rPr>
              <a:t>Second-last Sunday of September</a:t>
            </a:r>
          </a:p>
          <a:p>
            <a:r>
              <a:rPr lang="en-US" b="1" dirty="0" smtClean="0">
                <a:latin typeface="+mj-lt"/>
              </a:rPr>
              <a:t>Distance: </a:t>
            </a:r>
            <a:r>
              <a:rPr lang="en-US" dirty="0" smtClean="0">
                <a:latin typeface="+mj-lt"/>
              </a:rPr>
              <a:t>16.1 km </a:t>
            </a:r>
            <a:r>
              <a:rPr lang="en-US" i="1" dirty="0" smtClean="0">
                <a:latin typeface="+mj-lt"/>
              </a:rPr>
              <a:t>(10 miles)</a:t>
            </a:r>
          </a:p>
          <a:p>
            <a:r>
              <a:rPr lang="en-US" b="1" dirty="0" smtClean="0">
                <a:latin typeface="+mj-lt"/>
              </a:rPr>
              <a:t>Location: </a:t>
            </a:r>
            <a:r>
              <a:rPr lang="en-US" dirty="0" smtClean="0">
                <a:latin typeface="+mj-lt"/>
              </a:rPr>
              <a:t>Amsterdam to Zaandam</a:t>
            </a:r>
            <a:endParaRPr lang="en-US" dirty="0">
              <a:latin typeface="+mj-lt"/>
            </a:endParaRPr>
          </a:p>
          <a:p>
            <a:r>
              <a:rPr lang="en-US" b="1" dirty="0" smtClean="0">
                <a:latin typeface="+mj-lt"/>
              </a:rPr>
              <a:t>Participants: </a:t>
            </a:r>
            <a:r>
              <a:rPr lang="en-US" dirty="0" smtClean="0">
                <a:latin typeface="+mj-lt"/>
              </a:rPr>
              <a:t>40 – 50k (All categories)</a:t>
            </a:r>
          </a:p>
          <a:p>
            <a:r>
              <a:rPr lang="en-US" b="1" dirty="0" smtClean="0">
                <a:latin typeface="+mj-lt"/>
              </a:rPr>
              <a:t>Fastest Male time: </a:t>
            </a:r>
            <a:r>
              <a:rPr lang="en-US" dirty="0" smtClean="0">
                <a:latin typeface="+mj-lt"/>
              </a:rPr>
              <a:t>44:27 </a:t>
            </a:r>
            <a:r>
              <a:rPr lang="en-US" dirty="0">
                <a:latin typeface="+mj-lt"/>
              </a:rPr>
              <a:t>(</a:t>
            </a:r>
            <a:r>
              <a:rPr lang="en-US" dirty="0" smtClean="0">
                <a:latin typeface="+mj-lt"/>
              </a:rPr>
              <a:t>2011</a:t>
            </a:r>
            <a:r>
              <a:rPr lang="en-US" dirty="0">
                <a:latin typeface="+mj-lt"/>
              </a:rPr>
              <a:t>)</a:t>
            </a:r>
            <a:endParaRPr lang="en-US" dirty="0">
              <a:latin typeface="+mj-lt"/>
            </a:endParaRPr>
          </a:p>
          <a:p>
            <a:r>
              <a:rPr lang="en-US" b="1" dirty="0" smtClean="0">
                <a:latin typeface="+mj-lt"/>
              </a:rPr>
              <a:t>Fastest Female time:</a:t>
            </a:r>
            <a:r>
              <a:rPr lang="en-US" dirty="0" smtClean="0">
                <a:latin typeface="+mj-lt"/>
              </a:rPr>
              <a:t> 50:31 (1987)</a:t>
            </a:r>
            <a:endParaRPr lang="en-US" dirty="0">
              <a:latin typeface="+mj-lt"/>
            </a:endParaRPr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38475F7B-316A-47DC-9CBB-B074A5B5994C}"/>
              </a:ext>
            </a:extLst>
          </p:cNvPr>
          <p:cNvPicPr>
            <a:picLocks noGrp="1" noChangeAspect="1"/>
          </p:cNvPicPr>
          <p:nvPr>
            <p:ph type="pic" sz="quarter" idx="3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32" r="39921"/>
          <a:stretch/>
        </p:blipFill>
        <p:spPr>
          <a:xfrm>
            <a:off x="8944488" y="0"/>
            <a:ext cx="3250276" cy="6858000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4203" y="931024"/>
            <a:ext cx="3530442" cy="4987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7466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830" y="225468"/>
            <a:ext cx="8151963" cy="432000"/>
          </a:xfrm>
        </p:spPr>
        <p:txBody>
          <a:bodyPr/>
          <a:lstStyle/>
          <a:p>
            <a:pPr algn="l"/>
            <a:r>
              <a:rPr lang="en-US" sz="1800" cap="none" dirty="0"/>
              <a:t>Dam tot Dam loop</a:t>
            </a:r>
            <a:endParaRPr lang="en-US" sz="1800" b="0" i="1" cap="none" dirty="0"/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38475F7B-316A-47DC-9CBB-B074A5B5994C}"/>
              </a:ext>
            </a:extLst>
          </p:cNvPr>
          <p:cNvPicPr>
            <a:picLocks noGrp="1" noChangeAspect="1"/>
          </p:cNvPicPr>
          <p:nvPr>
            <p:ph type="pic" sz="quarter" idx="3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49" r="32332"/>
          <a:stretch/>
        </p:blipFill>
        <p:spPr>
          <a:xfrm>
            <a:off x="8766628" y="-2014"/>
            <a:ext cx="3425372" cy="6858000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516" y="1003946"/>
            <a:ext cx="7507268" cy="5505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34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830" y="225468"/>
            <a:ext cx="8151963" cy="432000"/>
          </a:xfrm>
        </p:spPr>
        <p:txBody>
          <a:bodyPr/>
          <a:lstStyle/>
          <a:p>
            <a:pPr algn="l"/>
            <a:r>
              <a:rPr lang="en-US" sz="1800" cap="none" dirty="0"/>
              <a:t>Dam tot Dam loop</a:t>
            </a:r>
            <a:endParaRPr lang="en-US" sz="1800" b="0" i="1" cap="none" dirty="0"/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38475F7B-316A-47DC-9CBB-B074A5B5994C}"/>
              </a:ext>
            </a:extLst>
          </p:cNvPr>
          <p:cNvPicPr>
            <a:picLocks noGrp="1" noChangeAspect="1"/>
          </p:cNvPicPr>
          <p:nvPr>
            <p:ph type="pic" sz="quarter" idx="3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434" r="11673"/>
          <a:stretch/>
        </p:blipFill>
        <p:spPr>
          <a:xfrm>
            <a:off x="9069185" y="-3869"/>
            <a:ext cx="3122815" cy="6861870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785" y="657468"/>
            <a:ext cx="7391881" cy="5766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5801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04E83-A4F0-49C5-BB01-F5773509A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249119"/>
            <a:ext cx="8387804" cy="740095"/>
          </a:xfrm>
        </p:spPr>
        <p:txBody>
          <a:bodyPr/>
          <a:lstStyle/>
          <a:p>
            <a:r>
              <a:rPr lang="en-US" cap="none" dirty="0" smtClean="0"/>
              <a:t>Relation </a:t>
            </a:r>
            <a:r>
              <a:rPr lang="en-US" cap="none" dirty="0"/>
              <a:t>between speed and distance the </a:t>
            </a:r>
            <a:r>
              <a:rPr lang="en-US" cap="none" dirty="0" smtClean="0"/>
              <a:t>participant </a:t>
            </a:r>
            <a:r>
              <a:rPr lang="en-US" cap="none" dirty="0"/>
              <a:t>lives from Amsterdam?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6AC9832-FB01-464A-9824-61887B77997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447502" y="6401750"/>
            <a:ext cx="278418" cy="274324"/>
          </a:xfrm>
        </p:spPr>
        <p:txBody>
          <a:bodyPr/>
          <a:lstStyle/>
          <a:p>
            <a:fld id="{19B51A1E-902D-48AF-9020-955120F399B6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8507" y="1113905"/>
            <a:ext cx="6684986" cy="5179706"/>
          </a:xfrm>
          <a:prstGeom prst="rect">
            <a:avLst/>
          </a:prstGeom>
        </p:spPr>
      </p:pic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804D2684-B8EF-41B8-9C43-86A9D34E655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29" r="5603"/>
          <a:stretch/>
        </p:blipFill>
        <p:spPr>
          <a:xfrm>
            <a:off x="8969433" y="0"/>
            <a:ext cx="32336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9110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04E83-A4F0-49C5-BB01-F5773509A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/>
              <a:t>Slow start will negatively influence your time?</a:t>
            </a:r>
            <a:endParaRPr lang="en-US" cap="non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6AC9832-FB01-464A-9824-61887B77997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447502" y="6401750"/>
            <a:ext cx="278418" cy="274324"/>
          </a:xfrm>
        </p:spPr>
        <p:txBody>
          <a:bodyPr/>
          <a:lstStyle/>
          <a:p>
            <a:fld id="{19B51A1E-902D-48AF-9020-955120F399B6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075" y="864000"/>
            <a:ext cx="4483642" cy="349641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2893" y="3258589"/>
            <a:ext cx="4421152" cy="3417485"/>
          </a:xfrm>
          <a:prstGeom prst="rect">
            <a:avLst/>
          </a:prstGeom>
        </p:spPr>
      </p:pic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38475F7B-316A-47DC-9CBB-B074A5B5994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32" r="39921"/>
          <a:stretch/>
        </p:blipFill>
        <p:spPr>
          <a:xfrm>
            <a:off x="8944488" y="0"/>
            <a:ext cx="32502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7095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04E83-A4F0-49C5-BB01-F5773509A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/>
              <a:t>Myths to be busted</a:t>
            </a:r>
            <a:endParaRPr lang="en-US" cap="non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A42D59-EAD6-4F95-84F1-32A30F05785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smtClean="0"/>
              <a:t>Assumptions that were made by friends (and myself) without any numerical backing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EEB3BAE-C0B2-447C-B8BE-96C6BD84D6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65498" y="1655371"/>
            <a:ext cx="8254800" cy="2520000"/>
          </a:xfrm>
        </p:spPr>
        <p:txBody>
          <a:bodyPr/>
          <a:lstStyle/>
          <a:p>
            <a:pPr marL="609600" lvl="1" indent="-342900">
              <a:buFont typeface="+mj-lt"/>
              <a:buAutoNum type="arabicPeriod"/>
            </a:pPr>
            <a:r>
              <a:rPr lang="en-US" dirty="0">
                <a:latin typeface="+mj-lt"/>
              </a:rPr>
              <a:t>Is there are relation between speed and distance the participants lives from </a:t>
            </a:r>
            <a:r>
              <a:rPr lang="en-US" dirty="0" smtClean="0">
                <a:latin typeface="+mj-lt"/>
              </a:rPr>
              <a:t>Amsterdam?</a:t>
            </a:r>
          </a:p>
          <a:p>
            <a:pPr marL="609600" lvl="1" indent="-342900">
              <a:buFont typeface="+mj-lt"/>
              <a:buAutoNum type="arabicPeriod"/>
            </a:pPr>
            <a:endParaRPr lang="en-US" dirty="0">
              <a:latin typeface="+mj-lt"/>
            </a:endParaRPr>
          </a:p>
          <a:p>
            <a:pPr marL="609600" lvl="1" indent="-342900">
              <a:buFont typeface="+mj-lt"/>
              <a:buAutoNum type="arabicPeriod"/>
            </a:pPr>
            <a:r>
              <a:rPr lang="en-US" dirty="0" smtClean="0">
                <a:latin typeface="+mj-lt"/>
              </a:rPr>
              <a:t>The longer it takes you to cross the start line after the start signal will have a negative effect on your end time.</a:t>
            </a:r>
          </a:p>
          <a:p>
            <a:pPr marL="266700" lvl="1" indent="0">
              <a:buNone/>
            </a:pPr>
            <a:endParaRPr lang="en-US" dirty="0" smtClean="0">
              <a:latin typeface="+mj-lt"/>
            </a:endParaRPr>
          </a:p>
          <a:p>
            <a:pPr marL="609600" lvl="1" indent="-342900">
              <a:buFont typeface="+mj-lt"/>
              <a:buAutoNum type="arabicPeriod" startAt="3"/>
            </a:pPr>
            <a:r>
              <a:rPr lang="en-US" dirty="0" smtClean="0">
                <a:latin typeface="+mj-lt"/>
              </a:rPr>
              <a:t>Male participants cross the start line faster than female runners. Therefore have a lower difference between gun time and real time</a:t>
            </a:r>
          </a:p>
          <a:p>
            <a:pPr marL="609600" lvl="1" indent="-342900">
              <a:buFont typeface="+mj-lt"/>
              <a:buAutoNum type="arabicPeriod" startAt="3"/>
            </a:pPr>
            <a:endParaRPr lang="en-US" dirty="0">
              <a:latin typeface="+mj-lt"/>
            </a:endParaRPr>
          </a:p>
          <a:p>
            <a:pPr marL="609600" lvl="1" indent="-342900">
              <a:buFont typeface="+mj-lt"/>
              <a:buAutoNum type="arabicPeriod" startAt="3"/>
            </a:pPr>
            <a:r>
              <a:rPr lang="en-US" dirty="0" smtClean="0">
                <a:latin typeface="+mj-lt"/>
              </a:rPr>
              <a:t>In 2019 the run was held on a very hot day. Is there a difference between the average speed of 2019 and the other years.</a:t>
            </a:r>
            <a:endParaRPr lang="en-US" dirty="0">
              <a:latin typeface="+mj-lt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6AC9832-FB01-464A-9824-61887B77997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447502" y="6401750"/>
            <a:ext cx="278418" cy="274324"/>
          </a:xfrm>
        </p:spPr>
        <p:txBody>
          <a:bodyPr/>
          <a:lstStyle/>
          <a:p>
            <a:fld id="{19B51A1E-902D-48AF-9020-955120F399B6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12" name="Picture Placeholder 8">
            <a:extLst>
              <a:ext uri="{FF2B5EF4-FFF2-40B4-BE49-F238E27FC236}">
                <a16:creationId xmlns:a16="http://schemas.microsoft.com/office/drawing/2014/main" id="{804D2684-B8EF-41B8-9C43-86A9D34E655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73" r="40693"/>
          <a:stretch/>
        </p:blipFill>
        <p:spPr>
          <a:xfrm>
            <a:off x="9160621" y="0"/>
            <a:ext cx="30341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4660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34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5CB8B3"/>
      </a:accent1>
      <a:accent2>
        <a:srgbClr val="F5D66E"/>
      </a:accent2>
      <a:accent3>
        <a:srgbClr val="D78189"/>
      </a:accent3>
      <a:accent4>
        <a:srgbClr val="7030A0"/>
      </a:accent4>
      <a:accent5>
        <a:srgbClr val="0070C0"/>
      </a:accent5>
      <a:accent6>
        <a:srgbClr val="C4D36D"/>
      </a:accent6>
      <a:hlink>
        <a:srgbClr val="54C3BD"/>
      </a:hlink>
      <a:folHlink>
        <a:srgbClr val="54C3BD"/>
      </a:folHlink>
    </a:clrScheme>
    <a:fontScheme name="Custom 154">
      <a:majorFont>
        <a:latin typeface="Arial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F67328976_Minimalist presentation_RVA_v4" id="{DA616D2A-CFEC-48D2-90FC-DF66CF8D2F8A}" vid="{8F2838F8-33B8-457C-9B19-1E5863B0E0D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7323504-CBC8-4A2F-BF86-8DF0D94D4A3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6100F67-BC3D-46B4-8D39-802DC9D7F2EB}">
  <ds:schemaRefs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16c05727-aa75-4e4a-9b5f-8a80a1165891"/>
    <ds:schemaRef ds:uri="http://purl.org/dc/dcmitype/"/>
    <ds:schemaRef ds:uri="http://schemas.microsoft.com/office/infopath/2007/PartnerControls"/>
    <ds:schemaRef ds:uri="71af3243-3dd4-4a8d-8c0d-dd76da1f02a5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853D8350-BC36-420E-83B3-2CFFF4E97F6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Minimalist presentation</Template>
  <TotalTime>0</TotalTime>
  <Words>447</Words>
  <Application>Microsoft Office PowerPoint</Application>
  <PresentationFormat>Widescreen</PresentationFormat>
  <Paragraphs>75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Calibri</vt:lpstr>
      <vt:lpstr>Corbel</vt:lpstr>
      <vt:lpstr>Times New Roman</vt:lpstr>
      <vt:lpstr>Wingdings</vt:lpstr>
      <vt:lpstr>Office Theme</vt:lpstr>
      <vt:lpstr>Dam tot Dam loop Analysis</vt:lpstr>
      <vt:lpstr>Table of Contents</vt:lpstr>
      <vt:lpstr>Myths to be busted</vt:lpstr>
      <vt:lpstr>Dam tot Dam loop</vt:lpstr>
      <vt:lpstr>Dam tot Dam loop</vt:lpstr>
      <vt:lpstr>Dam tot Dam loop</vt:lpstr>
      <vt:lpstr>Relation between speed and distance the participant lives from Amsterdam?</vt:lpstr>
      <vt:lpstr>Slow start will negatively influence your time?</vt:lpstr>
      <vt:lpstr>Myths to be busted</vt:lpstr>
      <vt:lpstr>Male participants cross the start line faster than female runners. </vt:lpstr>
      <vt:lpstr>Is there a difference between the average speed of 2019 and the other years.</vt:lpstr>
      <vt:lpstr>New Libraries / tools used</vt:lpstr>
      <vt:lpstr>Image SLide</vt:lpstr>
      <vt:lpstr>THANK YOU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2020-09-23T20:43:16Z</dcterms:created>
  <dcterms:modified xsi:type="dcterms:W3CDTF">2020-09-24T16:37:56Z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